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62" r:id="rId2"/>
    <p:sldId id="376" r:id="rId3"/>
    <p:sldId id="486" r:id="rId4"/>
    <p:sldId id="498" r:id="rId5"/>
    <p:sldId id="487" r:id="rId6"/>
    <p:sldId id="499" r:id="rId7"/>
    <p:sldId id="501" r:id="rId8"/>
    <p:sldId id="500" r:id="rId9"/>
    <p:sldId id="489" r:id="rId10"/>
    <p:sldId id="461" r:id="rId11"/>
    <p:sldId id="490" r:id="rId12"/>
    <p:sldId id="469" r:id="rId13"/>
    <p:sldId id="357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90" userDrawn="1">
          <p15:clr>
            <a:srgbClr val="A4A3A4"/>
          </p15:clr>
        </p15:guide>
        <p15:guide id="2" pos="733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1232" userDrawn="1">
          <p15:clr>
            <a:srgbClr val="A4A3A4"/>
          </p15:clr>
        </p15:guide>
        <p15:guide id="5" orient="horz" pos="2092" userDrawn="1">
          <p15:clr>
            <a:srgbClr val="A4A3A4"/>
          </p15:clr>
        </p15:guide>
        <p15:guide id="6" orient="horz" pos="281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99"/>
    <a:srgbClr val="00B0F0"/>
    <a:srgbClr val="006666"/>
    <a:srgbClr val="0070C0"/>
    <a:srgbClr val="1BA2E5"/>
    <a:srgbClr val="2E75B6"/>
    <a:srgbClr val="FFFFFF"/>
    <a:srgbClr val="F7FAFD"/>
    <a:srgbClr val="FCFCFC"/>
    <a:srgbClr val="0BE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0" autoAdjust="0"/>
    <p:restoredTop sz="94168" autoAdjust="0"/>
  </p:normalViewPr>
  <p:slideViewPr>
    <p:cSldViewPr snapToGrid="0">
      <p:cViewPr varScale="1">
        <p:scale>
          <a:sx n="108" d="100"/>
          <a:sy n="108" d="100"/>
        </p:scale>
        <p:origin x="654" y="78"/>
      </p:cViewPr>
      <p:guideLst>
        <p:guide orient="horz" pos="890"/>
        <p:guide pos="733"/>
        <p:guide pos="3613"/>
        <p:guide pos="1232"/>
        <p:guide orient="horz" pos="2092"/>
        <p:guide orient="horz" pos="2818"/>
      </p:guideLst>
    </p:cSldViewPr>
  </p:slideViewPr>
  <p:outlineViewPr>
    <p:cViewPr>
      <p:scale>
        <a:sx n="33" d="100"/>
        <a:sy n="33" d="100"/>
      </p:scale>
      <p:origin x="0" y="-39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BC559-DD73-4CF9-8C86-CA0556D1755A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47FF9-2AB1-4D3C-9732-3A04A1D52CB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00564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C53917-834B-47B7-8EEC-B3E73DAB8843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7B027-7018-4889-A46A-C35A21EB52B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2121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4856899"/>
            <a:ext cx="12192000" cy="128278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777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群組 9"/>
          <p:cNvGrpSpPr/>
          <p:nvPr userDrawn="1"/>
        </p:nvGrpSpPr>
        <p:grpSpPr>
          <a:xfrm>
            <a:off x="1200150" y="1314222"/>
            <a:ext cx="10506075" cy="114528"/>
            <a:chOff x="1132764" y="1388653"/>
            <a:chExt cx="10061709" cy="104216"/>
          </a:xfrm>
        </p:grpSpPr>
        <p:cxnSp>
          <p:nvCxnSpPr>
            <p:cNvPr id="12" name="直線接點 11"/>
            <p:cNvCxnSpPr/>
            <p:nvPr/>
          </p:nvCxnSpPr>
          <p:spPr>
            <a:xfrm>
              <a:off x="1132764" y="1398178"/>
              <a:ext cx="10061709" cy="0"/>
            </a:xfrm>
            <a:prstGeom prst="line">
              <a:avLst/>
            </a:prstGeom>
            <a:ln w="2286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/>
            <p:cNvSpPr/>
            <p:nvPr/>
          </p:nvSpPr>
          <p:spPr>
            <a:xfrm>
              <a:off x="1132764" y="1388653"/>
              <a:ext cx="7373061" cy="1042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1106554" y="387686"/>
            <a:ext cx="7999346" cy="1325563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0"/>
          </p:nvPr>
        </p:nvSpPr>
        <p:spPr>
          <a:xfrm>
            <a:off x="847725" y="1990725"/>
            <a:ext cx="10677525" cy="4352925"/>
          </a:xfrm>
        </p:spPr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386C6D8-F0FE-486C-B7CF-B8A1D3BE2224}"/>
              </a:ext>
            </a:extLst>
          </p:cNvPr>
          <p:cNvSpPr/>
          <p:nvPr userDrawn="1"/>
        </p:nvSpPr>
        <p:spPr>
          <a:xfrm>
            <a:off x="-8794" y="6247160"/>
            <a:ext cx="12192000" cy="595904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C38A098-9D22-49E2-AEBA-9F4A10122B8B}"/>
              </a:ext>
            </a:extLst>
          </p:cNvPr>
          <p:cNvSpPr txBox="1"/>
          <p:nvPr userDrawn="1"/>
        </p:nvSpPr>
        <p:spPr>
          <a:xfrm>
            <a:off x="3524600" y="6331500"/>
            <a:ext cx="61981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開始互動測驗</a:t>
            </a:r>
            <a:r>
              <a:rPr lang="en-US" altLang="zh-TW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,</a:t>
            </a:r>
            <a:r>
              <a:rPr lang="zh-TW" altLang="en-US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讓我們了解了你的心境！</a:t>
            </a:r>
          </a:p>
        </p:txBody>
      </p:sp>
    </p:spTree>
    <p:extLst>
      <p:ext uri="{BB962C8B-B14F-4D97-AF65-F5344CB8AC3E}">
        <p14:creationId xmlns:p14="http://schemas.microsoft.com/office/powerpoint/2010/main" val="3874921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1" y="-90739"/>
            <a:ext cx="12192001" cy="563329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4" name="圖片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80" r="25578" b="361"/>
          <a:stretch/>
        </p:blipFill>
        <p:spPr>
          <a:xfrm>
            <a:off x="7922859" y="-81214"/>
            <a:ext cx="4262138" cy="5623769"/>
          </a:xfrm>
          <a:prstGeom prst="rect">
            <a:avLst/>
          </a:prstGeom>
        </p:spPr>
      </p:pic>
      <p:sp>
        <p:nvSpPr>
          <p:cNvPr id="3" name="文字版面配置區 2"/>
          <p:cNvSpPr>
            <a:spLocks noGrp="1"/>
          </p:cNvSpPr>
          <p:nvPr>
            <p:ph type="body" sz="quarter" idx="10"/>
          </p:nvPr>
        </p:nvSpPr>
        <p:spPr>
          <a:xfrm>
            <a:off x="650435" y="2124619"/>
            <a:ext cx="7237413" cy="1476375"/>
          </a:xfrm>
        </p:spPr>
        <p:txBody>
          <a:bodyPr>
            <a:normAutofit/>
          </a:bodyPr>
          <a:lstStyle>
            <a:lvl1pPr marL="0" indent="0">
              <a:buNone/>
              <a:defRPr sz="5400" b="1">
                <a:solidFill>
                  <a:schemeClr val="bg1"/>
                </a:solidFill>
                <a:latin typeface="Calibri Light (標題)"/>
              </a:defRPr>
            </a:lvl1pPr>
          </a:lstStyle>
          <a:p>
            <a:pPr lvl="0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7636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50EBE-CCB5-4DA8-B64D-238C16D310C7}" type="datetimeFigureOut">
              <a:rPr lang="zh-TW" altLang="en-US" smtClean="0"/>
              <a:t>2025/8/13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3161E-F902-4207-AF33-97DC6B49BAB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571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6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C66F698F-CBB7-453A-A047-95C0A90B8C6F}"/>
              </a:ext>
            </a:extLst>
          </p:cNvPr>
          <p:cNvSpPr txBox="1">
            <a:spLocks/>
          </p:cNvSpPr>
          <p:nvPr/>
        </p:nvSpPr>
        <p:spPr>
          <a:xfrm>
            <a:off x="468520" y="1847123"/>
            <a:ext cx="11723480" cy="149435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5000" b="1" dirty="0">
                <a:solidFill>
                  <a:srgbClr val="0066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</a:t>
            </a:r>
            <a:r>
              <a:rPr lang="en-US" altLang="zh-TW" sz="5000" b="1" dirty="0">
                <a:solidFill>
                  <a:srgbClr val="006666"/>
                </a:solidFill>
                <a:latin typeface="Arial" panose="020B0604020202020204" pitchFamily="34" charset="0"/>
                <a:ea typeface="微軟正黑體" panose="020B0604030504040204" pitchFamily="34" charset="-120"/>
                <a:cs typeface="Arial" panose="020B0604020202020204" pitchFamily="34" charset="0"/>
              </a:rPr>
              <a:t>BARTENDER‘S EAR</a:t>
            </a:r>
          </a:p>
          <a:p>
            <a:pPr marL="0" indent="0" algn="ctr">
              <a:buNone/>
            </a:pPr>
            <a:r>
              <a:rPr lang="zh-TW" altLang="en-US" sz="5000" b="1" dirty="0">
                <a:solidFill>
                  <a:srgbClr val="0066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互動式網頁介紹</a:t>
            </a:r>
            <a:endParaRPr lang="en-US" altLang="zh-TW" sz="5000" b="1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3A93FDE-D74C-4DFD-9336-4FC141460FB1}"/>
              </a:ext>
            </a:extLst>
          </p:cNvPr>
          <p:cNvSpPr txBox="1"/>
          <p:nvPr/>
        </p:nvSpPr>
        <p:spPr>
          <a:xfrm>
            <a:off x="253446" y="5010877"/>
            <a:ext cx="55494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From                 : 114</a:t>
            </a: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網頁設計與電商經營實務班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Reported by</a:t>
            </a: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:</a:t>
            </a: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夏羚、阿良、</a:t>
            </a:r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JJ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DATE</a:t>
            </a:r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2025.08.13</a:t>
            </a:r>
            <a:endParaRPr lang="zh-TW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33386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F9858DC9-1342-44DA-996E-D6D0C064B9A6}"/>
              </a:ext>
            </a:extLst>
          </p:cNvPr>
          <p:cNvSpPr txBox="1">
            <a:spLocks/>
          </p:cNvSpPr>
          <p:nvPr/>
        </p:nvSpPr>
        <p:spPr>
          <a:xfrm>
            <a:off x="1197052" y="1511166"/>
            <a:ext cx="10126125" cy="466744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9875" indent="0">
              <a:lnSpc>
                <a:spcPct val="100000"/>
              </a:lnSpc>
              <a:buNone/>
            </a:pP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53836BCD-79BF-42AB-B271-6FED83133476}"/>
              </a:ext>
            </a:extLst>
          </p:cNvPr>
          <p:cNvSpPr txBox="1">
            <a:spLocks/>
          </p:cNvSpPr>
          <p:nvPr/>
        </p:nvSpPr>
        <p:spPr>
          <a:xfrm>
            <a:off x="911255" y="772672"/>
            <a:ext cx="8641803" cy="4997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600" dirty="0">
                <a:solidFill>
                  <a:srgbClr val="0066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問題與解法</a:t>
            </a:r>
            <a:endParaRPr lang="en-US" altLang="zh-TW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110434EE-E902-38D3-6F23-3BA3F7FF9FBE}"/>
              </a:ext>
            </a:extLst>
          </p:cNvPr>
          <p:cNvSpPr txBox="1">
            <a:spLocks/>
          </p:cNvSpPr>
          <p:nvPr/>
        </p:nvSpPr>
        <p:spPr>
          <a:xfrm>
            <a:off x="1197051" y="1511165"/>
            <a:ext cx="10338457" cy="43972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問題：甘特圖字型太小無法編輯</a:t>
            </a: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00000"/>
              </a:lnSpc>
            </a:pP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解法：使用</a:t>
            </a:r>
            <a:r>
              <a:rPr lang="en-US" altLang="zh-TW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GAMMA</a:t>
            </a: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自訂的功能編輯一版符合設計的甘特圖</a:t>
            </a: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</a:t>
            </a: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9F31D872-5DF3-2F78-CCF3-9A9F24F2D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683" y="1960945"/>
            <a:ext cx="6152439" cy="227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315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838200" y="2127885"/>
            <a:ext cx="7237413" cy="1476375"/>
          </a:xfrm>
        </p:spPr>
        <p:txBody>
          <a:bodyPr>
            <a:normAutofit/>
          </a:bodyPr>
          <a:lstStyle/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Demo </a:t>
            </a: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示範影片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indent="-685800">
              <a:buFont typeface="Wingdings" panose="05000000000000000000" pitchFamily="2" charset="2"/>
              <a:buChar char="l"/>
            </a:pP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31891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F9858DC9-1342-44DA-996E-D6D0C064B9A6}"/>
              </a:ext>
            </a:extLst>
          </p:cNvPr>
          <p:cNvSpPr txBox="1">
            <a:spLocks/>
          </p:cNvSpPr>
          <p:nvPr/>
        </p:nvSpPr>
        <p:spPr>
          <a:xfrm>
            <a:off x="1170612" y="1528258"/>
            <a:ext cx="2970692" cy="4649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53836BCD-79BF-42AB-B271-6FED83133476}"/>
              </a:ext>
            </a:extLst>
          </p:cNvPr>
          <p:cNvSpPr txBox="1">
            <a:spLocks/>
          </p:cNvSpPr>
          <p:nvPr/>
        </p:nvSpPr>
        <p:spPr>
          <a:xfrm>
            <a:off x="911255" y="772672"/>
            <a:ext cx="8641803" cy="4997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600" dirty="0">
                <a:solidFill>
                  <a:srgbClr val="0066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Demo </a:t>
            </a:r>
            <a:r>
              <a:rPr lang="zh-TW" altLang="en-US" sz="3600" dirty="0">
                <a:solidFill>
                  <a:srgbClr val="0066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示範影片</a:t>
            </a:r>
            <a:endParaRPr lang="en-US" altLang="zh-TW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202508131012">
            <a:hlinkClick r:id="" action="ppaction://media"/>
            <a:extLst>
              <a:ext uri="{FF2B5EF4-FFF2-40B4-BE49-F238E27FC236}">
                <a16:creationId xmlns:a16="http://schemas.microsoft.com/office/drawing/2014/main" id="{252D4E20-0C5B-4B2A-88D0-4FF03883CE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5098" y="1528258"/>
            <a:ext cx="8641803" cy="486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650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1150937" y="2377213"/>
            <a:ext cx="6424322" cy="818865"/>
          </a:xfrm>
          <a:prstGeom prst="rect">
            <a:avLst/>
          </a:prstGeom>
        </p:spPr>
        <p:txBody>
          <a:bodyPr vert="horz" lIns="68580" tIns="34290" rIns="68580" bIns="34290" rtlCol="0" anchor="b">
            <a:noAutofit/>
          </a:bodyPr>
          <a:lstStyle>
            <a:defPPr>
              <a:defRPr lang="zh-TW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5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86351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CC6C34D9-AE0E-4878-9C2A-71AC607CFAF8}"/>
              </a:ext>
            </a:extLst>
          </p:cNvPr>
          <p:cNvSpPr txBox="1">
            <a:spLocks/>
          </p:cNvSpPr>
          <p:nvPr/>
        </p:nvSpPr>
        <p:spPr>
          <a:xfrm>
            <a:off x="1949321" y="2049037"/>
            <a:ext cx="7948422" cy="338435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spcBef>
                <a:spcPts val="0"/>
              </a:spcBef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主題與功能介紹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>
              <a:spcBef>
                <a:spcPts val="0"/>
              </a:spcBef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分工表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工作分配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>
              <a:spcBef>
                <a:spcPts val="0"/>
              </a:spcBef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製作流程（甘特圖）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>
              <a:spcBef>
                <a:spcPts val="0"/>
              </a:spcBef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問題與解法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>
              <a:spcBef>
                <a:spcPts val="0"/>
              </a:spcBef>
            </a:pP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Demo 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示範影片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>
              <a:spcBef>
                <a:spcPts val="0"/>
              </a:spcBef>
            </a:pPr>
            <a:endParaRPr lang="zh-TW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CC6C34D9-AE0E-4878-9C2A-71AC607CFAF8}"/>
              </a:ext>
            </a:extLst>
          </p:cNvPr>
          <p:cNvSpPr txBox="1">
            <a:spLocks/>
          </p:cNvSpPr>
          <p:nvPr/>
        </p:nvSpPr>
        <p:spPr>
          <a:xfrm>
            <a:off x="983543" y="783455"/>
            <a:ext cx="7948422" cy="56826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目錄</a:t>
            </a:r>
            <a:endParaRPr lang="en-US" altLang="zh-TW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spcBef>
                <a:spcPts val="0"/>
              </a:spcBef>
              <a:buNone/>
            </a:pPr>
            <a:endParaRPr lang="zh-TW" altLang="en-US" sz="32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5" name="直線接點 4"/>
          <p:cNvCxnSpPr/>
          <p:nvPr/>
        </p:nvCxnSpPr>
        <p:spPr>
          <a:xfrm>
            <a:off x="1093304" y="1424609"/>
            <a:ext cx="8435009" cy="0"/>
          </a:xfrm>
          <a:prstGeom prst="line">
            <a:avLst/>
          </a:prstGeom>
          <a:ln w="571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4307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838200" y="2127885"/>
            <a:ext cx="7237413" cy="1476375"/>
          </a:xfrm>
        </p:spPr>
        <p:txBody>
          <a:bodyPr>
            <a:normAutofit/>
          </a:bodyPr>
          <a:lstStyle/>
          <a:p>
            <a:pPr marL="685800" indent="-685800">
              <a:buFont typeface="Wingdings" panose="05000000000000000000" pitchFamily="2" charset="2"/>
              <a:buChar char="l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主題與功能介紹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indent="-685800">
              <a:buFont typeface="Wingdings" panose="05000000000000000000" pitchFamily="2" charset="2"/>
              <a:buChar char="l"/>
            </a:pP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5400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1">
            <a:extLst>
              <a:ext uri="{FF2B5EF4-FFF2-40B4-BE49-F238E27FC236}">
                <a16:creationId xmlns:a16="http://schemas.microsoft.com/office/drawing/2014/main" id="{53836BCD-79BF-42AB-B271-6FED83133476}"/>
              </a:ext>
            </a:extLst>
          </p:cNvPr>
          <p:cNvSpPr txBox="1">
            <a:spLocks/>
          </p:cNvSpPr>
          <p:nvPr/>
        </p:nvSpPr>
        <p:spPr>
          <a:xfrm>
            <a:off x="911255" y="772672"/>
            <a:ext cx="8641803" cy="4997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600" dirty="0">
                <a:solidFill>
                  <a:srgbClr val="0066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主題與功能介紹</a:t>
            </a:r>
            <a:endParaRPr lang="en-US" altLang="zh-TW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1ECEB136-2B59-0DB5-2467-C7348B9FB7BD}"/>
              </a:ext>
            </a:extLst>
          </p:cNvPr>
          <p:cNvSpPr txBox="1">
            <a:spLocks/>
          </p:cNvSpPr>
          <p:nvPr/>
        </p:nvSpPr>
        <p:spPr>
          <a:xfrm>
            <a:off x="1197051" y="1511165"/>
            <a:ext cx="10338457" cy="43972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主題名稱：</a:t>
            </a:r>
            <a:r>
              <a:rPr lang="en-US" altLang="zh-TW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BARTENDER'S EAR</a:t>
            </a:r>
          </a:p>
          <a:p>
            <a:pPr>
              <a:lnSpc>
                <a:spcPct val="100000"/>
              </a:lnSpc>
            </a:pP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功能概述：</a:t>
            </a: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測驗型網頁，透過互動測驗了解使用者的心境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簡述</a:t>
            </a:r>
            <a:r>
              <a:rPr lang="en-US" altLang="zh-TW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這是一個測驗使用者心情網頁，目的「了解使用者的心境」，</a:t>
            </a: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lang="en-US" altLang="zh-TW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</a:t>
            </a:r>
            <a:r>
              <a:rPr lang="en-US" altLang="zh-TW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經簡易問答測試，</a:t>
            </a: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sz="2400" dirty="0">
                <a:solidFill>
                  <a:srgbClr val="33339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大數據分析結果提供不同的心境主題，提供使用者最適合的音樂。</a:t>
            </a: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23617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838200" y="2127885"/>
            <a:ext cx="7237413" cy="1476375"/>
          </a:xfrm>
        </p:spPr>
        <p:txBody>
          <a:bodyPr>
            <a:normAutofit/>
          </a:bodyPr>
          <a:lstStyle/>
          <a:p>
            <a:pPr marL="685800" indent="-685800">
              <a:buFont typeface="Wingdings" panose="05000000000000000000" pitchFamily="2" charset="2"/>
              <a:buChar char="l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分工表</a:t>
            </a:r>
            <a:r>
              <a:rPr lang="en-US" altLang="zh-TW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工作分配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indent="-685800">
              <a:buFont typeface="Wingdings" panose="05000000000000000000" pitchFamily="2" charset="2"/>
              <a:buChar char="l"/>
            </a:pP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04670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DA5BF-DBC5-9C9A-63FA-34D0A828E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1">
            <a:extLst>
              <a:ext uri="{FF2B5EF4-FFF2-40B4-BE49-F238E27FC236}">
                <a16:creationId xmlns:a16="http://schemas.microsoft.com/office/drawing/2014/main" id="{E5D08A7D-276E-FA18-68D5-B1ECB8A4135C}"/>
              </a:ext>
            </a:extLst>
          </p:cNvPr>
          <p:cNvSpPr txBox="1">
            <a:spLocks/>
          </p:cNvSpPr>
          <p:nvPr/>
        </p:nvSpPr>
        <p:spPr>
          <a:xfrm>
            <a:off x="911255" y="772672"/>
            <a:ext cx="8641803" cy="4997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600" dirty="0">
                <a:solidFill>
                  <a:srgbClr val="0066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分工表</a:t>
            </a:r>
            <a:r>
              <a:rPr lang="en-US" altLang="zh-TW" sz="3600" dirty="0">
                <a:solidFill>
                  <a:srgbClr val="0066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3600" dirty="0">
                <a:solidFill>
                  <a:srgbClr val="0066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工作分配</a:t>
            </a:r>
          </a:p>
          <a:p>
            <a:endParaRPr lang="en-US" altLang="zh-TW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058DA0A4-25DC-FE81-9741-272E2B517E9C}"/>
              </a:ext>
            </a:extLst>
          </p:cNvPr>
          <p:cNvSpPr txBox="1">
            <a:spLocks/>
          </p:cNvSpPr>
          <p:nvPr/>
        </p:nvSpPr>
        <p:spPr>
          <a:xfrm>
            <a:off x="1197051" y="1511165"/>
            <a:ext cx="10338457" cy="43972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67F00C04-839D-FBA0-D0B3-0BD94293BF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2325617"/>
              </p:ext>
            </p:extLst>
          </p:nvPr>
        </p:nvGraphicFramePr>
        <p:xfrm>
          <a:off x="1302432" y="1880997"/>
          <a:ext cx="10233075" cy="3749040"/>
        </p:xfrm>
        <a:graphic>
          <a:graphicData uri="http://schemas.openxmlformats.org/drawingml/2006/table">
            <a:tbl>
              <a:tblPr/>
              <a:tblGrid>
                <a:gridCol w="2075094">
                  <a:extLst>
                    <a:ext uri="{9D8B030D-6E8A-4147-A177-3AD203B41FA5}">
                      <a16:colId xmlns:a16="http://schemas.microsoft.com/office/drawing/2014/main" val="4093214062"/>
                    </a:ext>
                  </a:extLst>
                </a:gridCol>
                <a:gridCol w="3198162">
                  <a:extLst>
                    <a:ext uri="{9D8B030D-6E8A-4147-A177-3AD203B41FA5}">
                      <a16:colId xmlns:a16="http://schemas.microsoft.com/office/drawing/2014/main" val="26392287"/>
                    </a:ext>
                  </a:extLst>
                </a:gridCol>
                <a:gridCol w="4959819">
                  <a:extLst>
                    <a:ext uri="{9D8B030D-6E8A-4147-A177-3AD203B41FA5}">
                      <a16:colId xmlns:a16="http://schemas.microsoft.com/office/drawing/2014/main" val="3829346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TW" altLang="en-US" sz="2400" dirty="0">
                          <a:solidFill>
                            <a:sysClr val="windowText" lastClr="000000"/>
                          </a:solidFill>
                        </a:rPr>
                        <a:t>組員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TW" altLang="en-US" sz="2400" dirty="0">
                          <a:solidFill>
                            <a:sysClr val="windowText" lastClr="000000"/>
                          </a:solidFill>
                        </a:rPr>
                        <a:t>負責項目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TW" altLang="en-US" sz="2400" dirty="0">
                          <a:solidFill>
                            <a:sysClr val="windowText" lastClr="000000"/>
                          </a:solidFill>
                        </a:rPr>
                        <a:t>工作內容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04750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TW" altLang="en-US" sz="2400" dirty="0">
                          <a:solidFill>
                            <a:sysClr val="windowText" lastClr="000000"/>
                          </a:solidFill>
                        </a:rPr>
                        <a:t>夏羚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dirty="0">
                          <a:solidFill>
                            <a:sysClr val="windowText" lastClr="000000"/>
                          </a:solidFill>
                        </a:rPr>
                        <a:t>HTML </a:t>
                      </a:r>
                      <a:r>
                        <a:rPr lang="zh-TW" altLang="en-US" sz="2400" dirty="0">
                          <a:solidFill>
                            <a:sysClr val="windowText" lastClr="000000"/>
                          </a:solidFill>
                        </a:rPr>
                        <a:t>結構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TW" altLang="en-US" sz="2400" dirty="0">
                          <a:solidFill>
                            <a:sysClr val="windowText" lastClr="000000"/>
                          </a:solidFill>
                        </a:rPr>
                        <a:t>撰寫網頁骨架、內容標題與按鈕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6962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TW" altLang="en-US" sz="2400">
                          <a:solidFill>
                            <a:sysClr val="windowText" lastClr="000000"/>
                          </a:solidFill>
                        </a:rPr>
                        <a:t>阿良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dirty="0">
                          <a:solidFill>
                            <a:sysClr val="windowText" lastClr="000000"/>
                          </a:solidFill>
                        </a:rPr>
                        <a:t>CSS </a:t>
                      </a:r>
                      <a:r>
                        <a:rPr lang="zh-TW" altLang="en-US" sz="2400" dirty="0">
                          <a:solidFill>
                            <a:sysClr val="windowText" lastClr="000000"/>
                          </a:solidFill>
                        </a:rPr>
                        <a:t>設計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TW" altLang="en-US" sz="2400" dirty="0">
                          <a:solidFill>
                            <a:sysClr val="windowText" lastClr="000000"/>
                          </a:solidFill>
                        </a:rPr>
                        <a:t>製作版面配置與視覺美化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9109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>
                          <a:solidFill>
                            <a:sysClr val="windowText" lastClr="000000"/>
                          </a:solidFill>
                        </a:rPr>
                        <a:t>JJ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>
                          <a:solidFill>
                            <a:sysClr val="windowText" lastClr="000000"/>
                          </a:solidFill>
                        </a:rPr>
                        <a:t>JavaScript </a:t>
                      </a:r>
                      <a:r>
                        <a:rPr lang="zh-TW" altLang="en-US" sz="2400">
                          <a:solidFill>
                            <a:sysClr val="windowText" lastClr="000000"/>
                          </a:solidFill>
                        </a:rPr>
                        <a:t>功能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TW" altLang="en-US" sz="2400" dirty="0">
                          <a:solidFill>
                            <a:sysClr val="windowText" lastClr="000000"/>
                          </a:solidFill>
                        </a:rPr>
                        <a:t>撰寫互動功能與事件觸發程式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90731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TW" sz="240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r>
                        <a:rPr lang="zh-TW" altLang="en-US" sz="2400" dirty="0">
                          <a:solidFill>
                            <a:sysClr val="windowText" lastClr="000000"/>
                          </a:solidFill>
                        </a:rPr>
                        <a:t>人合作</a:t>
                      </a:r>
                      <a:endParaRPr lang="en-US" sz="24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>
                          <a:solidFill>
                            <a:sysClr val="windowText" lastClr="000000"/>
                          </a:solidFill>
                        </a:rPr>
                        <a:t>網頁內容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400" dirty="0"/>
                        <a:t>規劃：討論頁面流程與功能</a:t>
                      </a:r>
                    </a:p>
                    <a:p>
                      <a:r>
                        <a:rPr lang="zh-TW" altLang="en-US" sz="2400" dirty="0"/>
                        <a:t>整合：組合 </a:t>
                      </a:r>
                      <a:r>
                        <a:rPr lang="en-US" altLang="zh-TW" sz="2400" dirty="0"/>
                        <a:t>HTML</a:t>
                      </a:r>
                      <a:r>
                        <a:rPr lang="zh-TW" altLang="en-US" sz="2400" dirty="0"/>
                        <a:t>、</a:t>
                      </a:r>
                      <a:r>
                        <a:rPr lang="en-US" altLang="zh-TW" sz="2400" dirty="0"/>
                        <a:t>CSS</a:t>
                      </a:r>
                      <a:r>
                        <a:rPr lang="zh-TW" altLang="en-US" sz="2400" dirty="0"/>
                        <a:t>、</a:t>
                      </a:r>
                      <a:r>
                        <a:rPr lang="en-US" altLang="zh-TW" sz="2400" dirty="0"/>
                        <a:t>JS </a:t>
                      </a:r>
                      <a:r>
                        <a:rPr lang="zh-TW" altLang="en-US" sz="2400" dirty="0"/>
                        <a:t>並進行</a:t>
                      </a:r>
                      <a:br>
                        <a:rPr lang="en-US" altLang="zh-TW" sz="2400" dirty="0"/>
                      </a:br>
                      <a:r>
                        <a:rPr lang="zh-TW" altLang="en-US" sz="2400" dirty="0"/>
                        <a:t>              調整與排版</a:t>
                      </a:r>
                    </a:p>
                    <a:p>
                      <a:r>
                        <a:rPr lang="zh-TW" altLang="en-US" sz="2400" dirty="0"/>
                        <a:t>測試：確認導頁與測驗流程順暢、  </a:t>
                      </a:r>
                      <a:endParaRPr lang="en-US" altLang="zh-TW" sz="2400" dirty="0"/>
                    </a:p>
                    <a:p>
                      <a:r>
                        <a:rPr lang="zh-TW" altLang="en-US" sz="2400" dirty="0"/>
                        <a:t>              介面美觀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985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3772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66702-B332-B44B-ECB9-59459C8EF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>
            <a:extLst>
              <a:ext uri="{FF2B5EF4-FFF2-40B4-BE49-F238E27FC236}">
                <a16:creationId xmlns:a16="http://schemas.microsoft.com/office/drawing/2014/main" id="{0AE0617D-325D-21E0-9A24-C8CF0FCA9E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2127885"/>
            <a:ext cx="7237413" cy="1476375"/>
          </a:xfrm>
        </p:spPr>
        <p:txBody>
          <a:bodyPr>
            <a:normAutofit/>
          </a:bodyPr>
          <a:lstStyle/>
          <a:p>
            <a:pPr marL="685800" indent="-685800">
              <a:buFont typeface="Wingdings" panose="05000000000000000000" pitchFamily="2" charset="2"/>
              <a:buChar char="l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製作流程（甘特圖）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indent="-685800">
              <a:buFont typeface="Wingdings" panose="05000000000000000000" pitchFamily="2" charset="2"/>
              <a:buChar char="l"/>
            </a:pP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indent="-685800">
              <a:buFont typeface="Wingdings" panose="05000000000000000000" pitchFamily="2" charset="2"/>
              <a:buChar char="l"/>
            </a:pP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indent="-685800">
              <a:buFont typeface="Wingdings" panose="05000000000000000000" pitchFamily="2" charset="2"/>
              <a:buChar char="l"/>
            </a:pP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indent="-685800">
              <a:buFont typeface="Wingdings" panose="05000000000000000000" pitchFamily="2" charset="2"/>
              <a:buChar char="l"/>
            </a:pP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0656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E2C0AB-8AAC-277A-31F5-4B0699914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1">
            <a:extLst>
              <a:ext uri="{FF2B5EF4-FFF2-40B4-BE49-F238E27FC236}">
                <a16:creationId xmlns:a16="http://schemas.microsoft.com/office/drawing/2014/main" id="{0DA37DD0-F92D-BCEF-4142-108F049F7700}"/>
              </a:ext>
            </a:extLst>
          </p:cNvPr>
          <p:cNvSpPr txBox="1">
            <a:spLocks/>
          </p:cNvSpPr>
          <p:nvPr/>
        </p:nvSpPr>
        <p:spPr>
          <a:xfrm>
            <a:off x="911255" y="772672"/>
            <a:ext cx="8641803" cy="4997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600" dirty="0">
                <a:solidFill>
                  <a:srgbClr val="00666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製作流程（甘特圖）</a:t>
            </a:r>
            <a:endParaRPr lang="en-US" altLang="zh-TW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600" dirty="0">
              <a:solidFill>
                <a:srgbClr val="00666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內容版面配置區 2">
            <a:extLst>
              <a:ext uri="{FF2B5EF4-FFF2-40B4-BE49-F238E27FC236}">
                <a16:creationId xmlns:a16="http://schemas.microsoft.com/office/drawing/2014/main" id="{E98074C6-C54B-3FD2-F0EA-DAC3AEB69560}"/>
              </a:ext>
            </a:extLst>
          </p:cNvPr>
          <p:cNvSpPr txBox="1">
            <a:spLocks/>
          </p:cNvSpPr>
          <p:nvPr/>
        </p:nvSpPr>
        <p:spPr>
          <a:xfrm>
            <a:off x="1197051" y="1511165"/>
            <a:ext cx="10338457" cy="43972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altLang="zh-TW" sz="2400" dirty="0">
              <a:solidFill>
                <a:srgbClr val="333399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EC25875-DBB4-4043-9001-C0E3DE0F4F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" t="4035" b="2478"/>
          <a:stretch/>
        </p:blipFill>
        <p:spPr>
          <a:xfrm>
            <a:off x="292962" y="1425487"/>
            <a:ext cx="11530229" cy="48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436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838200" y="2127885"/>
            <a:ext cx="7237413" cy="1476375"/>
          </a:xfrm>
        </p:spPr>
        <p:txBody>
          <a:bodyPr>
            <a:normAutofit/>
          </a:bodyPr>
          <a:lstStyle/>
          <a:p>
            <a:pPr marL="685800" indent="-685800">
              <a:buFont typeface="Wingdings" panose="05000000000000000000" pitchFamily="2" charset="2"/>
              <a:buChar char="l"/>
            </a:pPr>
            <a:r>
              <a:rPr lang="zh-TW" altLang="en-US" sz="4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問題與解法</a:t>
            </a:r>
            <a:endParaRPr lang="en-US" altLang="zh-TW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85800" indent="-685800">
              <a:buFont typeface="Wingdings" panose="05000000000000000000" pitchFamily="2" charset="2"/>
              <a:buChar char="l"/>
            </a:pPr>
            <a:endParaRPr lang="zh-TW" altLang="en-US" sz="4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90900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10910</TotalTime>
  <Words>255</Words>
  <Application>Microsoft Office PowerPoint</Application>
  <PresentationFormat>寬螢幕</PresentationFormat>
  <Paragraphs>59</Paragraphs>
  <Slides>13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0" baseType="lpstr">
      <vt:lpstr>Calibri Light (標題)</vt:lpstr>
      <vt:lpstr>微軟正黑體</vt:lpstr>
      <vt:lpstr>Arial</vt:lpstr>
      <vt:lpstr>Calibri</vt:lpstr>
      <vt:lpstr>Calibri Light</vt:lpstr>
      <vt:lpstr>Wingdings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2019-2020</dc:title>
  <dc:creator>張祐慈</dc:creator>
  <cp:lastModifiedBy>user</cp:lastModifiedBy>
  <cp:revision>920</cp:revision>
  <dcterms:created xsi:type="dcterms:W3CDTF">2018-11-15T06:00:31Z</dcterms:created>
  <dcterms:modified xsi:type="dcterms:W3CDTF">2025-08-13T02:50:10Z</dcterms:modified>
</cp:coreProperties>
</file>

<file path=docProps/thumbnail.jpeg>
</file>